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22"/>
  </p:handoutMasterIdLst>
  <p:sldIdLst>
    <p:sldId id="375" r:id="rId2"/>
    <p:sldId id="430" r:id="rId3"/>
    <p:sldId id="431" r:id="rId4"/>
    <p:sldId id="432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70" r:id="rId14"/>
    <p:sldId id="471" r:id="rId15"/>
    <p:sldId id="469" r:id="rId16"/>
    <p:sldId id="472" r:id="rId17"/>
    <p:sldId id="473" r:id="rId18"/>
    <p:sldId id="474" r:id="rId19"/>
    <p:sldId id="475" r:id="rId20"/>
    <p:sldId id="3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2,'4'3,"0"0,0-1,-1 0,1 0,0 0,1 0,-1-1,0 1,1-1,-1 0,0-1,1 1,-1-1,6 0,67-5,-61 3,669-15,-446 19,-149-2,-64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18:40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24575,'1'1'0,"-1"-1"0,0 1 0,1 0 0,-1 0 0,1-1 0,-1 1 0,1 0 0,-1-1 0,1 1 0,-1-1 0,1 1 0,0 0 0,-1-1 0,1 1 0,0-1 0,-1 0 0,1 1 0,0-1 0,0 0 0,-1 1 0,1-1 0,0 0 0,0 0 0,0 1 0,1-1 0,25 4 0,-23-3 0,105 7 0,149-8 0,-100-3 0,-135 3 0,61-1 0,-1 3 0,0 4 0,89 18 0,-55-8 0,-86-14 0,1 2 0,56 14 0,-58-10 0,1-1 0,-1-1 0,59 2 0,97-10 0,-68-1 0,-75 3 0,0-2 0,0-2 0,-1-2 0,46-12 0,-24 4 0,0 3 0,1 2 0,0 4 0,81 3 0,-102 0 0,55-9 0,36-1 0,546 13 0,-527-15 0,-63 4 0,-1 0 0,98-4 0,631 15 0,-775 1 0,56 10 0,-20-2 0,6 0 0,-43-3 0,-1-3 0,1-1 0,51-4 0,-92 1-39,0-1 0,0 1 0,-1-1 0,1 1 0,0-1 0,0 0 0,-1 0 0,1 1 0,-1-1 0,1-1 0,-1 1 0,1 0 0,-1 0 0,0 0 0,0-1 0,1 1 0,-1-1 0,0 1 0,0-1 0,0 1 0,-1-1 0,1 0 0,0 1 0,0-1 0,-1 0 0,1 0 0,-1 1 0,0-1 0,0 0 0,1 0 0,-1 0 0,0 1 0,0-1 0,-1-4 0,3-29-6787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18:40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62 24575,'1'1'0,"-1"-1"0,0 1 0,1 0 0,-1 0 0,1-1 0,-1 1 0,1 0 0,-1-1 0,1 1 0,-1-1 0,1 1 0,0 0 0,-1-1 0,1 1 0,0-1 0,-1 0 0,1 1 0,0-1 0,0 0 0,-1 1 0,1-1 0,0 0 0,0 0 0,0 1 0,1-1 0,25 4 0,-23-3 0,105 7 0,149-8 0,-100-3 0,-135 3 0,61-1 0,-1 3 0,0 4 0,89 18 0,-55-8 0,-86-14 0,1 2 0,56 14 0,-58-10 0,1-1 0,-1-1 0,59 2 0,97-10 0,-68-1 0,-75 3 0,0-2 0,0-2 0,-1-2 0,46-12 0,-24 4 0,0 3 0,1 2 0,0 4 0,81 3 0,-102 0 0,55-9 0,36-1 0,546 13 0,-527-15 0,-63 4 0,-1 0 0,98-4 0,631 15 0,-775 1 0,56 10 0,-20-2 0,6 0 0,-43-3 0,-1-3 0,1-1 0,51-4 0,-92 1-39,0-1 0,0 1 0,-1-1 0,1 1 0,0-1 0,0 0 0,-1 0 0,1 1 0,-1-1 0,1-1 0,-1 1 0,1 0 0,-1 0 0,0 0 0,0-1 0,1 1 0,-1-1 0,0 1 0,0-1 0,0 1 0,-1-1 0,1 0 0,0 1 0,0-1 0,-1 0 0,1 0 0,-1 1 0,0-1 0,0 0 0,1 0 0,-1 0 0,0 1 0,0-1 0,-1-4 0,3-29-6787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28,'94'0,"317"-15,-273 4,184 10,-142 3,-89-2,-63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1,'1547'0,"-1520"0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0,'865'0,"-835"0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27,'0'-1,"0"0,1 0,-1 0,1 1,-1-1,1 0,-1 0,1 0,-1 0,1 1,0-1,-1 0,1 0,0 1,0-1,-1 1,1-1,0 1,0-1,0 1,0-1,0 1,0 0,0-1,0 1,0 0,0 0,1 0,36-4,-32 3,529-4,-288 8,453-3,-673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27,'1'-1,"-1"0,1 0,-1-1,1 1,0 0,-1 0,1 0,0 0,0 1,-1-1,1 0,0 0,0 0,0 1,0-1,0 0,0 1,0-1,1 1,-1-1,0 1,0 0,0-1,0 1,1 0,-1 0,2 0,42-4,-38 4,645-3,-332 6,101-3,-392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1,'4'0,"50"-1,0 3,103 16,-63-3,138 5,-132-14,102 20,-112-8,-33-5,1-2,0-3,70 1,499-11,-602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0 217,'4'-3,"0"0,0 1,0-1,0 1,0 0,0 0,1 1,-1-1,1 1,6-1,55-6,-34 5,158-38,-16 2,252-16,-305 33,-89 14,0 2,1 1,33-1,1370 6,-607 2,-637 10,-45 0,-114-11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14:04:41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79 24575,'-40'0'0,"20"-1"0,1 0 0,-1 2 0,1 1 0,-31 6 0,43-7 0,1 1 0,0 1 0,0-1 0,0 1 0,1 0 0,-1 0 0,1 1 0,0 0 0,0 0 0,0 0 0,0 0 0,0 1 0,1 0 0,0 0 0,0 0 0,1 0 0,-1 1 0,-2 6 0,-3 5 0,2 1 0,0 0 0,1 0 0,1 0 0,1 1 0,0 0 0,2 0 0,0 0 0,1 0 0,1 20 0,1-30 0,-1 0 0,2-1 0,-1 1 0,1 0 0,0-1 0,1 0 0,0 1 0,0-1 0,0 0 0,1 0 0,1-1 0,-1 1 0,1-1 0,1 0 0,-1 0 0,1-1 0,0 0 0,1 0 0,-1 0 0,1 0 0,0-1 0,1-1 0,13 8 0,-3-5 0,1 0 0,0-1 0,1-1 0,-1-1 0,1-1 0,0-1 0,0 0 0,0-1 0,36-4 0,-29-1 0,0 0 0,0-2 0,-1-1 0,0-1 0,0-1 0,39-21 0,-51 23 0,1-1 0,-1-1 0,0 0 0,-1 0 0,14-14 0,-22 18 0,0-1 0,-1 1 0,0-1 0,0 1 0,0-1 0,-1 0 0,0-1 0,0 1 0,0-1 0,-1 1 0,0-1 0,0 0 0,-1 1 0,2-14 0,0-22 0,-2 1 0,-4-46 0,2 73 0,-1 1 0,0-1 0,-1 1 0,-1 0 0,0 0 0,0 0 0,-2 1 0,1-1 0,-2 1 0,-10-16 0,14 25 0,-1-1 0,1 1 0,-1 0 0,0 0 0,0 0 0,0 1 0,0-1 0,0 1 0,-1 0 0,1 0 0,-1 1 0,1-1 0,-1 1 0,0 0 0,0 0 0,-8 0 0,-11 0 0,0 1 0,-28 3 0,14-1 0,11-1 0,2-1 0,1 1 0,-45 7 0,63-7 0,0 1 0,0-1 0,0 1 0,1 0 0,-1 1 0,1-1 0,0 1 0,-1 0 0,1 1 0,0-1 0,1 1 0,-1 0 0,1 0 0,0 0 0,-1 1 0,-4 8 0,23-22-1365,4-6-5461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ustomXml" Target="../ink/ink10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1.sv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ithub.com/en/get-started/writing-on-github/getting-started-with-writing-and-formatting-on-github/basic-writing-and-formatting-syntax" TargetMode="External"/><Relationship Id="rId5" Type="http://schemas.openxmlformats.org/officeDocument/2006/relationships/hyperlink" Target="https://docs.github.com/en/get-started/quickstart/hello-world" TargetMode="External"/><Relationship Id="rId4" Type="http://schemas.openxmlformats.org/officeDocument/2006/relationships/hyperlink" Target="https://www.codebrain.co.il/%D7%9E%D7%93%D7%A8%D7%99%D7%9A-%D7%9C-git-%D7%A0%D7%99%D7%94%D7%95%D7%9C-%D7%92%D7%A8%D7%A1%D7%90%D7%95%D7%AA-%D7%A7%D7%95%D7%9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de.visualstudio.com/downloa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5.xml"/><Relationship Id="rId18" Type="http://schemas.openxmlformats.org/officeDocument/2006/relationships/customXml" Target="../ink/ink7.xml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7" Type="http://schemas.openxmlformats.org/officeDocument/2006/relationships/customXml" Target="../ink/ink2.xml"/><Relationship Id="rId12" Type="http://schemas.openxmlformats.org/officeDocument/2006/relationships/image" Target="../media/image70.png"/><Relationship Id="rId17" Type="http://schemas.openxmlformats.org/officeDocument/2006/relationships/image" Target="../media/image10.png"/><Relationship Id="rId2" Type="http://schemas.openxmlformats.org/officeDocument/2006/relationships/image" Target="../media/image4.jpg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4.png"/><Relationship Id="rId10" Type="http://schemas.openxmlformats.org/officeDocument/2006/relationships/image" Target="../media/image6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110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צפייה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קודמים</a:t>
            </a:r>
            <a:r>
              <a:rPr lang="ru-RU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לדחוף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פקודת </a:t>
            </a:r>
            <a:r>
              <a:rPr lang="en-US" b="1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he-IL" b="1" dirty="0">
              <a:solidFill>
                <a:srgbClr val="2B2B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למשוך שינויי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75F0B62-0B3A-2C14-C084-2D7AFE1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280" y="2615619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log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9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תחת אזור של הענפים (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branches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 פתחו ענף חדש: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170A4-DCA5-CD9E-89CC-C706BA700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465" y="3429000"/>
            <a:ext cx="3324225" cy="253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14:cNvPr>
              <p14:cNvContentPartPr/>
              <p14:nvPr/>
            </p14:nvContentPartPr>
            <p14:xfrm>
              <a:off x="8280424" y="5361547"/>
              <a:ext cx="190944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1424" y="5352547"/>
                <a:ext cx="1927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51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Visual Studio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ותחליפו ענף: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תעשו שינוי בענף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version2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תעלו שינויים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זה השפיע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main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?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תלחצו על ותעקבו </a:t>
            </a:r>
            <a:r>
              <a:rPr lang="he-IL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אחרי השאלות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CE95B-B52E-E1B0-08FD-7177A628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9864" y="2960419"/>
            <a:ext cx="781050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759C-19C9-E33F-B08C-48B3AEA02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906" y="2960419"/>
            <a:ext cx="953814" cy="314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EB0906-7DF0-060B-92E8-5734EE8D111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679720" y="3117581"/>
            <a:ext cx="51014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2C6F72-E4FD-6F99-85BE-A53FD1D6E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209" y="5976392"/>
            <a:ext cx="6107394" cy="4531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62C31-662A-A067-538F-FE30C164E019}"/>
              </a:ext>
            </a:extLst>
          </p:cNvPr>
          <p:cNvCxnSpPr>
            <a:cxnSpLocks/>
          </p:cNvCxnSpPr>
          <p:nvPr/>
        </p:nvCxnSpPr>
        <p:spPr>
          <a:xfrm>
            <a:off x="10834529" y="5497119"/>
            <a:ext cx="0" cy="479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לפתוח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 חדש באתר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תנו שם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תגדירו אופן צפייה (ציבורי/פרטי)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תסמנו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 ביצירת קובץ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endParaRPr lang="he-I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latin typeface="Arial" panose="020B0604020202020204" pitchFamily="34" charset="0"/>
                <a:cs typeface="Arial" panose="020B0604020202020204" pitchFamily="34" charset="0"/>
              </a:rPr>
              <a:t>תשמרו שינויים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C23CF2-FF1E-84A3-6F07-73EBCD3F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19" y="1481220"/>
            <a:ext cx="7651143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תוכנת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באופציה ש ... ו-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Clone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Clone from GitHub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נבחר ב-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repository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שיצרנו:</a:t>
            </a:r>
          </a:p>
          <a:p>
            <a:pPr algn="r" rtl="1">
              <a:lnSpc>
                <a:spcPct val="150000"/>
              </a:lnSpc>
            </a:pPr>
            <a:r>
              <a:rPr lang="he-IL" sz="1200" i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* אם לא רואים רשימה, יש לבדוק חיבור ל-</a:t>
            </a:r>
            <a:r>
              <a:rPr lang="en-US" sz="1200" i="1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C1388-52AC-77CC-FE59-A09EB5075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8"/>
          <a:stretch/>
        </p:blipFill>
        <p:spPr>
          <a:xfrm>
            <a:off x="5108538" y="3047969"/>
            <a:ext cx="4029683" cy="14153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A70088-87B5-675B-F977-33E7E76B8A3D}"/>
              </a:ext>
            </a:extLst>
          </p:cNvPr>
          <p:cNvCxnSpPr>
            <a:cxnSpLocks/>
          </p:cNvCxnSpPr>
          <p:nvPr/>
        </p:nvCxnSpPr>
        <p:spPr>
          <a:xfrm flipH="1" flipV="1">
            <a:off x="8161234" y="4447794"/>
            <a:ext cx="1042587" cy="35494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0C9080-8161-655E-23AC-B909DC4ED8A6}"/>
              </a:ext>
            </a:extLst>
          </p:cNvPr>
          <p:cNvCxnSpPr>
            <a:cxnSpLocks/>
          </p:cNvCxnSpPr>
          <p:nvPr/>
        </p:nvCxnSpPr>
        <p:spPr>
          <a:xfrm flipH="1" flipV="1">
            <a:off x="7973226" y="3295494"/>
            <a:ext cx="1230595" cy="150724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22AEE8-FAC6-EF93-350B-C4120FF7E63E}"/>
              </a:ext>
            </a:extLst>
          </p:cNvPr>
          <p:cNvCxnSpPr>
            <a:cxnSpLocks/>
          </p:cNvCxnSpPr>
          <p:nvPr/>
        </p:nvCxnSpPr>
        <p:spPr>
          <a:xfrm flipH="1">
            <a:off x="5332576" y="3179036"/>
            <a:ext cx="4341263" cy="57658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04C8105-8662-0A07-6173-4B640B045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496" y="5012457"/>
            <a:ext cx="5800725" cy="600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2A437C-0792-2055-59F1-3EA3620D8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821" y="5769643"/>
            <a:ext cx="5105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7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510070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ניצור תיקיה במחשב עבור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חשוב!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לא ליצור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בתיקיה שכבר קיים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אחר.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לפתוח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(הודעה בפינה הימנית):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תעשו שינויים בקובץ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38C56-0782-0484-6C77-894CE020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75609" y="3882897"/>
            <a:ext cx="435381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9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Changes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469" y="3095709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63631" y="3991431"/>
            <a:ext cx="2896858" cy="599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8768353" y="3957792"/>
              <a:ext cx="259920" cy="21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9353" y="3948792"/>
                <a:ext cx="2775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BCAD5-0D55-4151-EB8D-7AB01F15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3630" y="4886599"/>
            <a:ext cx="2896857" cy="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יצירת ענף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תחת אזור של הענפים (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branches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 פתחו ענף חדש: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170A4-DCA5-CD9E-89CC-C706BA700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465" y="3907564"/>
            <a:ext cx="3324225" cy="253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14:cNvPr>
              <p14:cNvContentPartPr/>
              <p14:nvPr/>
            </p14:nvContentPartPr>
            <p14:xfrm>
              <a:off x="8280424" y="5840111"/>
              <a:ext cx="190944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8373FD-EADB-D392-FCFF-F89D57419B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426" y="5831111"/>
                <a:ext cx="1927077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4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תכנסו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Visual Studio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ותחליפו ענף: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תעשו שינוי בענף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version2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תעלו שינויים ל-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GitHub</a:t>
            </a: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זה השפיע על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main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?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תלחצו על ותעקבו אחרי השאלות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CE95B-B52E-E1B0-08FD-7177A628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864" y="2960419"/>
            <a:ext cx="781050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759C-19C9-E33F-B08C-48B3AEA0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906" y="2960419"/>
            <a:ext cx="953814" cy="3143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EB0906-7DF0-060B-92E8-5734EE8D111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679720" y="3117581"/>
            <a:ext cx="51014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2C6F72-E4FD-6F99-85BE-A53FD1D6E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209" y="5976392"/>
            <a:ext cx="6107394" cy="4531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62C31-662A-A067-538F-FE30C164E019}"/>
              </a:ext>
            </a:extLst>
          </p:cNvPr>
          <p:cNvCxnSpPr>
            <a:cxnSpLocks/>
          </p:cNvCxnSpPr>
          <p:nvPr/>
        </p:nvCxnSpPr>
        <p:spPr>
          <a:xfrm>
            <a:off x="10834529" y="5497119"/>
            <a:ext cx="0" cy="479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07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חומר עזר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הכרה והתקנה של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+ הגדרה ראשונית של המשתמש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מדריך מלא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איך כותבים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?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8578-6D64-C188-DE1D-33953CC4418D}"/>
              </a:ext>
            </a:extLst>
          </p:cNvPr>
          <p:cNvGrpSpPr/>
          <p:nvPr/>
        </p:nvGrpSpPr>
        <p:grpSpPr>
          <a:xfrm>
            <a:off x="1135891" y="2656489"/>
            <a:ext cx="3791270" cy="2933129"/>
            <a:chOff x="1135891" y="3423220"/>
            <a:chExt cx="3791270" cy="29331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CED5DD-5929-885D-B077-4275F69B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135891" y="3423220"/>
              <a:ext cx="3791270" cy="139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aby Git Makefile">
              <a:extLst>
                <a:ext uri="{FF2B5EF4-FFF2-40B4-BE49-F238E27FC236}">
                  <a16:creationId xmlns:a16="http://schemas.microsoft.com/office/drawing/2014/main" id="{3AD9E046-6E7A-4382-D122-453FF792B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543" y="4569702"/>
              <a:ext cx="3215965" cy="178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74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ההמלצה לעבוד עם תוכנה: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https://code.visualstudio.com/download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תוספים המומלצים:</a:t>
            </a: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135891" y="3059472"/>
            <a:ext cx="3791270" cy="21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39162-E776-72C7-0569-283BE7AE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176" y="4393700"/>
            <a:ext cx="37433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תיקייה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קובץ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העתקה/שינוי של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שמירת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סוגי קבצים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Wrap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תצוגה מקדימה</a:t>
            </a:r>
          </a:p>
          <a:p>
            <a:pPr algn="r" rtl="1">
              <a:lnSpc>
                <a:spcPct val="150000"/>
              </a:lnSpc>
            </a:pP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89950-809F-3832-EDCC-17BCE9BA5129}"/>
              </a:ext>
            </a:extLst>
          </p:cNvPr>
          <p:cNvGrpSpPr/>
          <p:nvPr/>
        </p:nvGrpSpPr>
        <p:grpSpPr>
          <a:xfrm>
            <a:off x="1259852" y="1669071"/>
            <a:ext cx="3410485" cy="4849283"/>
            <a:chOff x="4560605" y="1507065"/>
            <a:chExt cx="3410485" cy="48492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950970-FEEF-8BC4-A1F3-AA112403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0605" y="1507065"/>
              <a:ext cx="3410485" cy="484928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8BA76D-7B01-2DF2-48FC-DC98F9F23AC3}"/>
                    </a:ext>
                  </a:extLst>
                </p14:cNvPr>
                <p14:cNvContentPartPr/>
                <p14:nvPr/>
              </p14:nvContentPartPr>
              <p14:xfrm>
                <a:off x="4981744" y="1896187"/>
                <a:ext cx="43272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24688D-7C45-4976-87D0-0066060C4B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7744" y="1788187"/>
                  <a:ext cx="54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E8BF9F-A74C-F033-8C88-0DEB1E9C9BC4}"/>
                    </a:ext>
                  </a:extLst>
                </p14:cNvPr>
                <p14:cNvContentPartPr/>
                <p14:nvPr/>
              </p14:nvContentPartPr>
              <p14:xfrm>
                <a:off x="4964824" y="2075107"/>
                <a:ext cx="455760" cy="1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45B5E0-48F5-4F3C-BDFC-C683D08A8B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1184" y="1967467"/>
                  <a:ext cx="563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4CC8FC-67B9-0011-A621-39641B45B1F1}"/>
                    </a:ext>
                  </a:extLst>
                </p14:cNvPr>
                <p14:cNvContentPartPr/>
                <p14:nvPr/>
              </p14:nvContentPartPr>
              <p14:xfrm>
                <a:off x="4973464" y="2759827"/>
                <a:ext cx="56700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0D4068-FF6C-458B-B0F5-FB22D676BD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9464" y="2652187"/>
                  <a:ext cx="67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6A9CC2-9364-8E21-B33A-2E8618382898}"/>
                    </a:ext>
                  </a:extLst>
                </p14:cNvPr>
                <p14:cNvContentPartPr/>
                <p14:nvPr/>
              </p14:nvContentPartPr>
              <p14:xfrm>
                <a:off x="4956184" y="4144387"/>
                <a:ext cx="322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8623C-B299-4E5F-B697-63AB743269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2544" y="4036387"/>
                  <a:ext cx="430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6C39A-8D75-3EE3-1C5B-25BF0FCF9437}"/>
                    </a:ext>
                  </a:extLst>
                </p14:cNvPr>
                <p14:cNvContentPartPr/>
                <p14:nvPr/>
              </p14:nvContentPartPr>
              <p14:xfrm>
                <a:off x="4904704" y="4382707"/>
                <a:ext cx="56736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703749-E0AE-4483-B7B7-CBA36EAF55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1064" y="4274707"/>
                  <a:ext cx="675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7B2B38-3D72-176E-F474-DF7DB924088F}"/>
                    </a:ext>
                  </a:extLst>
                </p14:cNvPr>
                <p14:cNvContentPartPr/>
                <p14:nvPr/>
              </p14:nvContentPartPr>
              <p14:xfrm>
                <a:off x="4921984" y="4826947"/>
                <a:ext cx="540720" cy="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339013-1392-484F-8139-4FF28E7CE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67984" y="4719307"/>
                  <a:ext cx="6483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6DD4B4-7926-CC10-2D85-880995724B44}"/>
              </a:ext>
            </a:extLst>
          </p:cNvPr>
          <p:cNvGrpSpPr/>
          <p:nvPr/>
        </p:nvGrpSpPr>
        <p:grpSpPr>
          <a:xfrm>
            <a:off x="4826800" y="1661151"/>
            <a:ext cx="3919849" cy="4857204"/>
            <a:chOff x="5194270" y="1499145"/>
            <a:chExt cx="3919849" cy="485720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98E594-37F0-CDBA-B8F1-5640084D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94270" y="1499145"/>
              <a:ext cx="3919849" cy="48572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B6E669-85E7-0845-B581-11D079A8CD85}"/>
                    </a:ext>
                  </a:extLst>
                </p14:cNvPr>
                <p14:cNvContentPartPr/>
                <p14:nvPr/>
              </p14:nvContentPartPr>
              <p14:xfrm>
                <a:off x="6707944" y="5238067"/>
                <a:ext cx="698760" cy="5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F92C59-8D78-43DC-AD8B-04495E2064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3944" y="5130067"/>
                  <a:ext cx="8064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0966AF-1F81-F996-E25B-C2872E45D82C}"/>
              </a:ext>
            </a:extLst>
          </p:cNvPr>
          <p:cNvGrpSpPr/>
          <p:nvPr/>
        </p:nvGrpSpPr>
        <p:grpSpPr>
          <a:xfrm>
            <a:off x="8836618" y="5866249"/>
            <a:ext cx="2557605" cy="652105"/>
            <a:chOff x="9204088" y="5704243"/>
            <a:chExt cx="2557605" cy="6521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D64BAC-B4F6-0648-613C-90085C195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04088" y="5704243"/>
              <a:ext cx="2557605" cy="65210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6409F-95EF-14FE-F919-8B5003543BA9}"/>
                    </a:ext>
                  </a:extLst>
                </p14:cNvPr>
                <p14:cNvContentPartPr/>
                <p14:nvPr/>
              </p14:nvContentPartPr>
              <p14:xfrm>
                <a:off x="9374464" y="5878147"/>
                <a:ext cx="1390320" cy="7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A1FDDB-E9B8-4167-8A2B-1F42274E3C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0464" y="5770507"/>
                  <a:ext cx="149796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706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פלטפורמת פיתוח הגדולה בעולם וכוללת כ-60 מיליון מפתחים אשר יכולים לשתף, להתייעץ לאחסן, לנהל גרסאות ולעבוד ביחד בכדי לפתח קוד.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חלק גדול מהקוד המפורסם שם פתוח לשימוש לכולם אך חברות רבות משתמשות בפלטפורמה כמקום לניהול גרסאות, אחסון ושיתוף קוד בין המפתחים השונים בחברה באזור שמוקצה רק עבורם.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מעבר לנוכחות המקצועית החשובה לאנשי הפיתוח, ברמת העיקרון - זוהי רשת "סטרילית" שאין בה כמעט מקום למגייסים - לכן מפתחים מרגישים נוח לפעול שם.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לעבוד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נצטרך גם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(מערכת חכמה לניהול גרסאות).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https://git-scm.com/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8578-6D64-C188-DE1D-33953CC4418D}"/>
              </a:ext>
            </a:extLst>
          </p:cNvPr>
          <p:cNvGrpSpPr/>
          <p:nvPr/>
        </p:nvGrpSpPr>
        <p:grpSpPr>
          <a:xfrm>
            <a:off x="1135891" y="2656489"/>
            <a:ext cx="3791270" cy="2933129"/>
            <a:chOff x="1135891" y="3423220"/>
            <a:chExt cx="3791270" cy="29331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CED5DD-5929-885D-B077-4275F69B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135891" y="3423220"/>
              <a:ext cx="3791270" cy="139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aby Git Makefile">
              <a:extLst>
                <a:ext uri="{FF2B5EF4-FFF2-40B4-BE49-F238E27FC236}">
                  <a16:creationId xmlns:a16="http://schemas.microsoft.com/office/drawing/2014/main" id="{3AD9E046-6E7A-4382-D122-453FF792B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543" y="4569702"/>
              <a:ext cx="3215965" cy="178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7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תורידו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תבצעו התקנה של הרכיב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במחשב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חשבון באתר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תוכנת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חלון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65939" y="2916027"/>
            <a:ext cx="5531173" cy="24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A3981-CC2C-2B09-8DC7-39D1CC086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10" y="4909526"/>
            <a:ext cx="2968774" cy="18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ההתקנה נוודא שהכל תקין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איזה גרסה מותקנת?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הגדרת המשתמש האישי שלנו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תתחברו עם החשבון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שיצרתם 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לוודא שעשינו נכון, 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767B81-ED8A-3570-086C-6C27C9231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051454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--version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F8355B-F9B4-AB5A-4AC2-DBA6350B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984" y="4991349"/>
            <a:ext cx="3396921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user.name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שם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6D5E0-BC67-D456-2368-FCC7B9DF5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301" y="4438893"/>
            <a:ext cx="390525" cy="504825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9CEA2FEE-BED0-5AEC-4687-AE1512B0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125" y="5439048"/>
            <a:ext cx="359777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user.email 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מייל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FC7BC6F-36AB-CC1A-37EF-74DF4BA90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76" y="5833123"/>
            <a:ext cx="1868564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הראשון שלכם באתר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תשכפלו בעזרת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תבדקו שיש סנכרון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147178" y="1969806"/>
            <a:ext cx="3768695" cy="43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9B101-8B06-067D-4B76-2FC84C5B2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436" y="3229731"/>
            <a:ext cx="3542231" cy="29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העלאת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ראשון, נתרגל 3 שלבים העיקריים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Working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המסמלת את הקבצים אשר נמצאים בתיקיית הפרויקט שלנו, על המחשב שלנו.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אנו עובדים על קובץ מסוים ושמרנו את השינויים,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Working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שלנו השתנה.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Staging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כאשר ביצענו שינוי, אנו צריכים "להוסיף" את השינויים שביצענו למעקב של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Git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Staging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הוא האזור שבו נמצאים הקבצים שהועלו. יש לשים לב - עדיין לא עשינו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 אלו!</a:t>
            </a:r>
          </a:p>
          <a:p>
            <a:pPr algn="r" rtl="1" fontAlgn="base"/>
            <a:r>
              <a:rPr lang="en-US" b="1" i="0" dirty="0">
                <a:solidFill>
                  <a:srgbClr val="1A1A1A"/>
                </a:solidFill>
                <a:effectLst/>
                <a:latin typeface="Arimo"/>
              </a:rPr>
              <a:t>Committed Copy</a:t>
            </a:r>
          </a:p>
          <a:p>
            <a:pPr algn="r" rtl="1" fontAlgn="base"/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Committed Copy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זוהי התחנה בה נמצאים הקבצים "שעברו"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.</a:t>
            </a:r>
            <a:br>
              <a:rPr lang="en-US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מרגע שביצענו 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לקבצים, השינוי "נדחף" אל ה-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Repository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ונוסף</a:t>
            </a:r>
            <a:r>
              <a:rPr lang="en-US" b="0" i="0" dirty="0">
                <a:solidFill>
                  <a:srgbClr val="2B2B2B"/>
                </a:solidFill>
                <a:effectLst/>
                <a:latin typeface="Arimo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חדש למערכת.</a:t>
            </a:r>
            <a:br>
              <a:rPr lang="he-IL" b="0" i="0" dirty="0">
                <a:solidFill>
                  <a:srgbClr val="2B2B2B"/>
                </a:solidFill>
                <a:effectLst/>
                <a:latin typeface="Arimo"/>
              </a:rPr>
            </a:b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במילים אחרות, נוצר "העתק" של כל הקובץ עם השינוי החדש בתוספת הודעה קצרה המפרטת על השינוי שביצענו.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E6352-2A7A-D2BF-D507-58947B50B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69" y="2384191"/>
            <a:ext cx="5339920" cy="31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יצירת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על מנת לבצע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</a:t>
            </a:r>
            <a:r>
              <a:rPr lang="he-IL" b="0" i="0" dirty="0">
                <a:solidFill>
                  <a:srgbClr val="2B2B2B"/>
                </a:solidFill>
                <a:effectLst/>
                <a:latin typeface="Arimo"/>
              </a:rPr>
              <a:t> נעשה פעולה הבאה: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נעבור לאזור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 </a:t>
            </a:r>
            <a:b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</a:br>
            <a:endParaRPr lang="he-IL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נכתוב מה כולל השינוי: 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נלחץ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Sync Changes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80F6F-63E7-1BDD-C362-BF79DD0F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469" y="3429000"/>
            <a:ext cx="3714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C6C19-4E51-EABD-039F-EB930AA571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3631" y="4324722"/>
            <a:ext cx="2896858" cy="599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14:cNvPr>
              <p14:cNvContentPartPr/>
              <p14:nvPr/>
            </p14:nvContentPartPr>
            <p14:xfrm>
              <a:off x="8766396" y="4269745"/>
              <a:ext cx="259920" cy="21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DD4BB5-CDE0-DD31-6DB9-185C0349BA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7396" y="4260745"/>
                <a:ext cx="27756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5BCAD5-0D55-4151-EB8D-7AB01F156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630" y="5219890"/>
            <a:ext cx="2896857" cy="6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2321</TotalTime>
  <Words>822</Words>
  <Application>Microsoft Office PowerPoint</Application>
  <PresentationFormat>Widescreen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Arimo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19</cp:revision>
  <dcterms:created xsi:type="dcterms:W3CDTF">2022-03-07T11:44:47Z</dcterms:created>
  <dcterms:modified xsi:type="dcterms:W3CDTF">2023-02-26T14:49:25Z</dcterms:modified>
</cp:coreProperties>
</file>